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5" r:id="rId5"/>
    <p:sldId id="258" r:id="rId6"/>
    <p:sldId id="260" r:id="rId7"/>
    <p:sldId id="261" r:id="rId8"/>
    <p:sldId id="264" r:id="rId9"/>
    <p:sldId id="266" r:id="rId10"/>
    <p:sldId id="267" r:id="rId11"/>
    <p:sldId id="268" r:id="rId12"/>
    <p:sldId id="269" r:id="rId13"/>
    <p:sldId id="270" r:id="rId14"/>
    <p:sldId id="276" r:id="rId15"/>
    <p:sldId id="279" r:id="rId16"/>
    <p:sldId id="273" r:id="rId17"/>
    <p:sldId id="263" r:id="rId18"/>
    <p:sldId id="271" r:id="rId19"/>
    <p:sldId id="272" r:id="rId20"/>
    <p:sldId id="278" r:id="rId21"/>
    <p:sldId id="274" r:id="rId22"/>
    <p:sldId id="275" r:id="rId23"/>
    <p:sldId id="262" r:id="rId24"/>
    <p:sldId id="277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7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22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46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43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5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342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716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71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87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08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00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80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68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23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51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67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7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E18-5055-460D-B809-CB3F8DF3DBB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3FE5C-6BE0-403E-8B0D-341F1FB61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673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ymjes.cz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gymjes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29928"/>
            <a:ext cx="5225143" cy="2539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8640" y="2720274"/>
            <a:ext cx="7595494" cy="1264872"/>
          </a:xfrm>
        </p:spPr>
        <p:txBody>
          <a:bodyPr/>
          <a:lstStyle/>
          <a:p>
            <a:r>
              <a:rPr lang="cs-CZ" sz="7200" dirty="0" smtClean="0"/>
              <a:t>INFORMAČNÍ DEN </a:t>
            </a:r>
            <a:endParaRPr lang="cs-CZ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8640" y="4603361"/>
            <a:ext cx="8144134" cy="1117687"/>
          </a:xfrm>
        </p:spPr>
        <p:txBody>
          <a:bodyPr>
            <a:noAutofit/>
          </a:bodyPr>
          <a:lstStyle/>
          <a:p>
            <a:pPr algn="ctr"/>
            <a:r>
              <a:rPr lang="cs-CZ" sz="3200" dirty="0" smtClean="0"/>
              <a:t>PRO UCHAZEČE O STUDIUM OBORU GYMNÁZIUM SE SPORTOVNÍ PŘÍPRAVOU</a:t>
            </a:r>
          </a:p>
          <a:p>
            <a:endParaRPr lang="cs-CZ" sz="2400" dirty="0"/>
          </a:p>
          <a:p>
            <a:r>
              <a:rPr lang="cs-CZ" sz="2400" dirty="0" smtClean="0"/>
              <a:t>              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97" y="2747144"/>
            <a:ext cx="1524000" cy="13462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4163" y="696076"/>
            <a:ext cx="719236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FFFF00"/>
                </a:solidFill>
              </a:rPr>
              <a:t>od </a:t>
            </a:r>
            <a:r>
              <a:rPr lang="cs-CZ" sz="2000" dirty="0" smtClean="0">
                <a:solidFill>
                  <a:srgbClr val="FFFF00"/>
                </a:solidFill>
              </a:rPr>
              <a:t>14:00 do 16:00 hodin </a:t>
            </a:r>
            <a:endParaRPr lang="cs-CZ" sz="2000" dirty="0" smtClean="0">
              <a:solidFill>
                <a:srgbClr val="FFFF00"/>
              </a:solidFill>
            </a:endParaRPr>
          </a:p>
          <a:p>
            <a:r>
              <a:rPr lang="cs-CZ" sz="2000" dirty="0" smtClean="0">
                <a:solidFill>
                  <a:srgbClr val="FFFF00"/>
                </a:solidFill>
              </a:rPr>
              <a:t>Informace i na telefonních číslech:</a:t>
            </a:r>
            <a:endParaRPr lang="cs-CZ" sz="2000" dirty="0" smtClean="0">
              <a:solidFill>
                <a:srgbClr val="FFFF00"/>
              </a:solidFill>
            </a:endParaRPr>
          </a:p>
          <a:p>
            <a:endParaRPr lang="cs-CZ" sz="1000" dirty="0" smtClean="0">
              <a:solidFill>
                <a:srgbClr val="FFFF00"/>
              </a:solidFill>
            </a:endParaRPr>
          </a:p>
          <a:p>
            <a:r>
              <a:rPr lang="cs-CZ" sz="2000" dirty="0">
                <a:solidFill>
                  <a:srgbClr val="FFFF00"/>
                </a:solidFill>
              </a:rPr>
              <a:t>	</a:t>
            </a:r>
            <a:r>
              <a:rPr lang="cs-CZ" sz="2000" dirty="0" smtClean="0">
                <a:solidFill>
                  <a:srgbClr val="FFFF00"/>
                </a:solidFill>
              </a:rPr>
              <a:t>Šárka Hynková    606 </a:t>
            </a:r>
            <a:r>
              <a:rPr lang="cs-CZ" sz="2000" dirty="0">
                <a:solidFill>
                  <a:srgbClr val="FFFF00"/>
                </a:solidFill>
              </a:rPr>
              <a:t>119 498</a:t>
            </a:r>
          </a:p>
          <a:p>
            <a:r>
              <a:rPr lang="cs-CZ" sz="2000" dirty="0">
                <a:solidFill>
                  <a:srgbClr val="FFFF00"/>
                </a:solidFill>
              </a:rPr>
              <a:t>     </a:t>
            </a:r>
            <a:r>
              <a:rPr lang="cs-CZ" sz="2000" dirty="0" smtClean="0">
                <a:solidFill>
                  <a:srgbClr val="FFFF00"/>
                </a:solidFill>
              </a:rPr>
              <a:t>	Antonín </a:t>
            </a:r>
            <a:r>
              <a:rPr lang="cs-CZ" sz="2000" dirty="0">
                <a:solidFill>
                  <a:srgbClr val="FFFF00"/>
                </a:solidFill>
              </a:rPr>
              <a:t>Javůrek </a:t>
            </a:r>
            <a:r>
              <a:rPr lang="cs-CZ" sz="2000" dirty="0" smtClean="0">
                <a:solidFill>
                  <a:srgbClr val="FFFF00"/>
                </a:solidFill>
              </a:rPr>
              <a:t> 778 </a:t>
            </a:r>
            <a:r>
              <a:rPr lang="cs-CZ" sz="2000" dirty="0">
                <a:solidFill>
                  <a:srgbClr val="FFFF00"/>
                </a:solidFill>
              </a:rPr>
              <a:t>712 089</a:t>
            </a:r>
          </a:p>
          <a:p>
            <a:r>
              <a:rPr lang="cs-CZ" sz="2000" dirty="0">
                <a:solidFill>
                  <a:srgbClr val="FFFF00"/>
                </a:solidFill>
              </a:rPr>
              <a:t>     </a:t>
            </a:r>
            <a:r>
              <a:rPr lang="cs-CZ" sz="2000" dirty="0" smtClean="0">
                <a:solidFill>
                  <a:srgbClr val="FFFF00"/>
                </a:solidFill>
              </a:rPr>
              <a:t>	Stanislav </a:t>
            </a:r>
            <a:r>
              <a:rPr lang="cs-CZ" sz="2000" dirty="0">
                <a:solidFill>
                  <a:srgbClr val="FFFF00"/>
                </a:solidFill>
              </a:rPr>
              <a:t>Jurník  </a:t>
            </a:r>
            <a:r>
              <a:rPr lang="cs-CZ" sz="2000" dirty="0" smtClean="0">
                <a:solidFill>
                  <a:srgbClr val="FFFF00"/>
                </a:solidFill>
              </a:rPr>
              <a:t> 778 </a:t>
            </a:r>
            <a:r>
              <a:rPr lang="cs-CZ" sz="2000" dirty="0">
                <a:solidFill>
                  <a:srgbClr val="FFFF00"/>
                </a:solidFill>
              </a:rPr>
              <a:t>712 091</a:t>
            </a:r>
          </a:p>
        </p:txBody>
      </p:sp>
      <p:sp>
        <p:nvSpPr>
          <p:cNvPr id="7" name="Obdélník 6"/>
          <p:cNvSpPr/>
          <p:nvPr/>
        </p:nvSpPr>
        <p:spPr>
          <a:xfrm>
            <a:off x="2088331" y="172856"/>
            <a:ext cx="3264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</a:rPr>
              <a:t>Úterý </a:t>
            </a:r>
            <a:r>
              <a:rPr lang="cs-CZ" sz="2800" dirty="0" smtClean="0">
                <a:solidFill>
                  <a:srgbClr val="FFFF00"/>
                </a:solidFill>
              </a:rPr>
              <a:t>15. </a:t>
            </a:r>
            <a:r>
              <a:rPr lang="cs-CZ" sz="2800" dirty="0">
                <a:solidFill>
                  <a:srgbClr val="FFFF00"/>
                </a:solidFill>
              </a:rPr>
              <a:t>11. </a:t>
            </a:r>
            <a:r>
              <a:rPr lang="cs-CZ" sz="2800" dirty="0" smtClean="0">
                <a:solidFill>
                  <a:srgbClr val="FFFF00"/>
                </a:solidFill>
              </a:rPr>
              <a:t>2022 </a:t>
            </a:r>
            <a:endParaRPr lang="cs-CZ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Některé sportovní úspěchy našich studentů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069587"/>
            <a:ext cx="9613861" cy="3599316"/>
          </a:xfrm>
        </p:spPr>
        <p:txBody>
          <a:bodyPr/>
          <a:lstStyle/>
          <a:p>
            <a:r>
              <a:rPr lang="cs-CZ" dirty="0" smtClean="0"/>
              <a:t>Katka </a:t>
            </a:r>
            <a:r>
              <a:rPr lang="cs-CZ" dirty="0" err="1" smtClean="0"/>
              <a:t>Šefcová</a:t>
            </a:r>
            <a:r>
              <a:rPr lang="cs-CZ" dirty="0" smtClean="0"/>
              <a:t> – koloběžky - 3. místo na MS 2018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5" y="2574357"/>
            <a:ext cx="6005795" cy="40038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4" y="2574358"/>
            <a:ext cx="5028199" cy="26936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Některé sportovní úspěchy našich studentů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99" y="2055223"/>
            <a:ext cx="11964167" cy="3641815"/>
          </a:xfrm>
        </p:spPr>
        <p:txBody>
          <a:bodyPr/>
          <a:lstStyle/>
          <a:p>
            <a:r>
              <a:rPr lang="cs-CZ" dirty="0" smtClean="0"/>
              <a:t>Kim Žalčík, Karolína </a:t>
            </a:r>
            <a:r>
              <a:rPr lang="cs-CZ" dirty="0" err="1" smtClean="0"/>
              <a:t>Poulíková</a:t>
            </a:r>
            <a:r>
              <a:rPr lang="cs-CZ" dirty="0" smtClean="0"/>
              <a:t> – běh na lyžích, členové juniorské. </a:t>
            </a:r>
            <a:r>
              <a:rPr lang="cs-CZ" dirty="0"/>
              <a:t>r</a:t>
            </a:r>
            <a:r>
              <a:rPr lang="cs-CZ" dirty="0" smtClean="0"/>
              <a:t>eprezentace ČR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03" y="2485291"/>
            <a:ext cx="4206240" cy="42062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50" y="2485291"/>
            <a:ext cx="6254284" cy="41695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835" y="5152086"/>
            <a:ext cx="2258199" cy="15027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</a:t>
            </a:r>
            <a:r>
              <a:rPr lang="cs-CZ" dirty="0" smtClean="0"/>
              <a:t>sportovní úspěchy </a:t>
            </a:r>
            <a:r>
              <a:rPr lang="cs-CZ" dirty="0"/>
              <a:t>našich </a:t>
            </a:r>
            <a:r>
              <a:rPr lang="cs-CZ" dirty="0" smtClean="0"/>
              <a:t>studentů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127116"/>
            <a:ext cx="10841119" cy="3599316"/>
          </a:xfrm>
        </p:spPr>
        <p:txBody>
          <a:bodyPr/>
          <a:lstStyle/>
          <a:p>
            <a:r>
              <a:rPr lang="cs-CZ" dirty="0" smtClean="0"/>
              <a:t>Barbora Nováková – alpské lyžování, úspěchy na MČR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7" y="2667844"/>
            <a:ext cx="9268374" cy="39175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961" y="2667843"/>
            <a:ext cx="2938171" cy="39175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6963242" y="2577738"/>
            <a:ext cx="244407" cy="7489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6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</a:t>
            </a:r>
            <a:r>
              <a:rPr lang="cs-CZ" dirty="0" smtClean="0"/>
              <a:t>sportovní úspěchy </a:t>
            </a:r>
            <a:r>
              <a:rPr lang="cs-CZ" dirty="0"/>
              <a:t>našich </a:t>
            </a:r>
            <a:r>
              <a:rPr lang="cs-CZ" dirty="0" smtClean="0"/>
              <a:t>studentů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9" y="2638722"/>
            <a:ext cx="6023095" cy="40143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92" y="2638722"/>
            <a:ext cx="6023096" cy="401439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29659" y="2057850"/>
            <a:ext cx="10646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Johanka </a:t>
            </a:r>
            <a:r>
              <a:rPr lang="cs-CZ" sz="2400" dirty="0" err="1" smtClean="0"/>
              <a:t>Vokalová</a:t>
            </a:r>
            <a:r>
              <a:rPr lang="cs-CZ" sz="2400" dirty="0" smtClean="0"/>
              <a:t> – sportovní lezení, úspěchy v Moravském a Českém poháru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</a:t>
            </a:r>
            <a:r>
              <a:rPr lang="cs-CZ" dirty="0" smtClean="0"/>
              <a:t>sportovní úspěchy </a:t>
            </a:r>
            <a:r>
              <a:rPr lang="cs-CZ" dirty="0"/>
              <a:t>našich </a:t>
            </a:r>
            <a:r>
              <a:rPr lang="cs-CZ" dirty="0" smtClean="0"/>
              <a:t>studentů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068580" y="1980127"/>
            <a:ext cx="9225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Postup týmu chlapců na Mistrovství světa v přespolním běhu 2020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07" y="2511687"/>
            <a:ext cx="6007859" cy="40052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7" y="2511687"/>
            <a:ext cx="6007859" cy="40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</a:t>
            </a:r>
            <a:r>
              <a:rPr lang="cs-CZ" dirty="0" smtClean="0"/>
              <a:t>sportovní úspěchy </a:t>
            </a:r>
            <a:r>
              <a:rPr lang="cs-CZ" dirty="0"/>
              <a:t>našich </a:t>
            </a:r>
            <a:r>
              <a:rPr lang="cs-CZ" dirty="0" smtClean="0"/>
              <a:t>studentů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59257" y="2054836"/>
            <a:ext cx="1086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Ben </a:t>
            </a:r>
            <a:r>
              <a:rPr lang="cs-CZ" sz="2400" dirty="0" err="1" smtClean="0"/>
              <a:t>Vrbovský</a:t>
            </a:r>
            <a:r>
              <a:rPr lang="cs-CZ" sz="2400" dirty="0" smtClean="0"/>
              <a:t> mezi nejlepšími světovými juniory na MS v běhu do vrchu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                                                                                    v Argentině 2019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22" y="3890374"/>
            <a:ext cx="4381500" cy="22978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5" y="2644350"/>
            <a:ext cx="4609271" cy="25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08" y="2610568"/>
            <a:ext cx="6731158" cy="37862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</a:t>
            </a:r>
            <a:r>
              <a:rPr lang="cs-CZ" dirty="0" smtClean="0"/>
              <a:t>sportovní úspěchy </a:t>
            </a:r>
            <a:r>
              <a:rPr lang="cs-CZ" dirty="0"/>
              <a:t>našich </a:t>
            </a:r>
            <a:r>
              <a:rPr lang="cs-CZ" dirty="0" smtClean="0"/>
              <a:t>studentů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29659" y="2057850"/>
            <a:ext cx="11189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Naši studenti součástí úspěšné reprezentace ČR na MS v raftingu 2019 v Austrálii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5" y="2519515"/>
            <a:ext cx="6282409" cy="4191999"/>
          </a:xfrm>
        </p:spPr>
      </p:pic>
    </p:spTree>
    <p:extLst>
      <p:ext uri="{BB962C8B-B14F-4D97-AF65-F5344CB8AC3E}">
        <p14:creationId xmlns:p14="http://schemas.microsoft.com/office/powerpoint/2010/main" val="7572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0" y="689317"/>
            <a:ext cx="9613861" cy="1308296"/>
          </a:xfrm>
        </p:spPr>
        <p:txBody>
          <a:bodyPr>
            <a:normAutofit/>
          </a:bodyPr>
          <a:lstStyle/>
          <a:p>
            <a:r>
              <a:rPr lang="cs-CZ" dirty="0" smtClean="0"/>
              <a:t>NYNÍ VÁS ZVEME NA MALOU FOTOPROHLÍDKU ŠKOLY, SPORTOVIŠŤ I DOMOVA MLÁDEŽE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51690" y="5105210"/>
            <a:ext cx="4598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0" y="2945522"/>
            <a:ext cx="7582988" cy="368617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5" y="2114525"/>
            <a:ext cx="5417181" cy="26333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23681" y="2114525"/>
            <a:ext cx="65053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Komplex budov gymnázia v klidné části města</a:t>
            </a:r>
          </a:p>
          <a:p>
            <a:r>
              <a:rPr lang="cs-CZ" sz="2400" dirty="0" smtClean="0"/>
              <a:t>a blízkosti centra Jeseníku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205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063" y="658501"/>
            <a:ext cx="9560062" cy="1308296"/>
          </a:xfrm>
        </p:spPr>
        <p:txBody>
          <a:bodyPr>
            <a:normAutofit/>
          </a:bodyPr>
          <a:lstStyle/>
          <a:p>
            <a:r>
              <a:rPr lang="cs-CZ" dirty="0" smtClean="0"/>
              <a:t>NOVÉ ŠKOLNÍ HŘIŠTĚ S BOULDERINGOVOU STĚNOU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1" y="2134091"/>
            <a:ext cx="5962116" cy="2898251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25" y="2134090"/>
            <a:ext cx="5962115" cy="2898251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0" y="4369134"/>
            <a:ext cx="4806635" cy="233655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25" y="4369133"/>
            <a:ext cx="4806635" cy="23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0" y="689317"/>
            <a:ext cx="9613861" cy="1308296"/>
          </a:xfrm>
        </p:spPr>
        <p:txBody>
          <a:bodyPr>
            <a:normAutofit/>
          </a:bodyPr>
          <a:lstStyle/>
          <a:p>
            <a:r>
              <a:rPr lang="cs-CZ" dirty="0" smtClean="0"/>
              <a:t>NAŠE TĚLOCVIČNY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2186674"/>
            <a:ext cx="6663641" cy="4446380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21" y="3031875"/>
            <a:ext cx="5528561" cy="26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8113" y="753228"/>
            <a:ext cx="7577414" cy="1080938"/>
          </a:xfrm>
        </p:spPr>
        <p:txBody>
          <a:bodyPr/>
          <a:lstStyle/>
          <a:p>
            <a:r>
              <a:rPr lang="cs-CZ" dirty="0" smtClean="0"/>
              <a:t>VÍTÁME VÁS NA GYMNÁZIU JESENÍK!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" y="2168434"/>
            <a:ext cx="11713029" cy="4502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smtClean="0">
                <a:solidFill>
                  <a:schemeClr val="bg1"/>
                </a:solidFill>
              </a:rPr>
              <a:t>Chceme Vám ve stručnosti představit naši školu a nabídnout uchazečům o studium atraktivní obor Gymnázium se sportovní přípravou.</a:t>
            </a:r>
          </a:p>
          <a:p>
            <a:pPr marL="0" indent="0">
              <a:buNone/>
            </a:pPr>
            <a:endParaRPr lang="cs-CZ" i="1" dirty="0" smtClean="0">
              <a:solidFill>
                <a:schemeClr val="bg1"/>
              </a:solidFill>
            </a:endParaRPr>
          </a:p>
          <a:p>
            <a:r>
              <a:rPr lang="cs-CZ" sz="2600" b="1" dirty="0" smtClean="0">
                <a:solidFill>
                  <a:srgbClr val="FFFF00"/>
                </a:solidFill>
              </a:rPr>
              <a:t>Vedení školy: </a:t>
            </a:r>
            <a:r>
              <a:rPr lang="cs-CZ" sz="2600" dirty="0" smtClean="0"/>
              <a:t>PaedDr. Antonín Javůrek – ředitel školy</a:t>
            </a:r>
          </a:p>
          <a:p>
            <a:pPr marL="0" indent="0">
              <a:buNone/>
            </a:pPr>
            <a:r>
              <a:rPr lang="cs-CZ" sz="2600" dirty="0" smtClean="0"/>
              <a:t>                        Mgr. Stanislav Jurník – statutární zástupce ŘŠ</a:t>
            </a:r>
          </a:p>
          <a:p>
            <a:pPr marL="0" indent="0">
              <a:buNone/>
            </a:pPr>
            <a:r>
              <a:rPr lang="cs-CZ" sz="2600" dirty="0" smtClean="0"/>
              <a:t>                        Mgr</a:t>
            </a:r>
            <a:r>
              <a:rPr lang="cs-CZ" sz="2600" dirty="0"/>
              <a:t>. Šárka Hynková – </a:t>
            </a:r>
            <a:r>
              <a:rPr lang="cs-CZ" sz="2600" dirty="0" smtClean="0"/>
              <a:t>zástupce ŘŠ, vedoucí předmětové 							 komise „Sportovní </a:t>
            </a:r>
            <a:r>
              <a:rPr lang="cs-CZ" sz="2600" dirty="0"/>
              <a:t>příprava“</a:t>
            </a:r>
          </a:p>
          <a:p>
            <a:pPr marL="0" indent="0">
              <a:buNone/>
            </a:pPr>
            <a:r>
              <a:rPr lang="cs-CZ" sz="2600" dirty="0"/>
              <a:t>	</a:t>
            </a:r>
            <a:r>
              <a:rPr lang="cs-CZ" sz="2600" dirty="0" smtClean="0"/>
              <a:t>	      Mgr. Dagmar Konečná – výchovný poradce   </a:t>
            </a:r>
          </a:p>
          <a:p>
            <a:pPr marL="0" indent="0">
              <a:buNone/>
            </a:pPr>
            <a:r>
              <a:rPr lang="cs-CZ" sz="2600" dirty="0" smtClean="0"/>
              <a:t>                    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2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0" y="689317"/>
            <a:ext cx="9613861" cy="1308296"/>
          </a:xfrm>
        </p:spPr>
        <p:txBody>
          <a:bodyPr>
            <a:normAutofit/>
          </a:bodyPr>
          <a:lstStyle/>
          <a:p>
            <a:r>
              <a:rPr lang="cs-CZ" dirty="0" smtClean="0"/>
              <a:t>ŠKOLNÍ BUFET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28" y="2180045"/>
            <a:ext cx="9130565" cy="4438469"/>
          </a:xfrm>
        </p:spPr>
      </p:pic>
    </p:spTree>
    <p:extLst>
      <p:ext uri="{BB962C8B-B14F-4D97-AF65-F5344CB8AC3E}">
        <p14:creationId xmlns:p14="http://schemas.microsoft.com/office/powerpoint/2010/main" val="337805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3509" y="689317"/>
            <a:ext cx="9980672" cy="1308296"/>
          </a:xfrm>
        </p:spPr>
        <p:txBody>
          <a:bodyPr>
            <a:normAutofit/>
          </a:bodyPr>
          <a:lstStyle/>
          <a:p>
            <a:r>
              <a:rPr lang="cs-CZ" dirty="0" smtClean="0"/>
              <a:t>NOVÉ LABORATOŘE FYZIKY, CHEMIE, ROBOTIKY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82" y="2092006"/>
            <a:ext cx="5951984" cy="2893326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7" y="2092006"/>
            <a:ext cx="5951985" cy="28933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73" y="4069856"/>
            <a:ext cx="3603055" cy="27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65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0" y="689317"/>
            <a:ext cx="9613861" cy="1308296"/>
          </a:xfrm>
        </p:spPr>
        <p:txBody>
          <a:bodyPr>
            <a:normAutofit/>
          </a:bodyPr>
          <a:lstStyle/>
          <a:p>
            <a:r>
              <a:rPr lang="cs-CZ" dirty="0" smtClean="0"/>
              <a:t>DOMOV MLÁDEŽE SOŠ STROJ. A STAV. JESENÍK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2" y="2270569"/>
            <a:ext cx="5647522" cy="376174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57" y="2736528"/>
            <a:ext cx="5750182" cy="3834997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5869388" y="2270569"/>
            <a:ext cx="5079034" cy="465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Bližší informace na www.soje.cz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020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DOTAZY RODIČŮ A UCHAZEČŮ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8" y="2350869"/>
            <a:ext cx="4010932" cy="3598863"/>
          </a:xfrm>
        </p:spPr>
      </p:pic>
      <p:sp>
        <p:nvSpPr>
          <p:cNvPr id="5" name="Obdélník 4"/>
          <p:cNvSpPr/>
          <p:nvPr/>
        </p:nvSpPr>
        <p:spPr>
          <a:xfrm>
            <a:off x="6441665" y="2074771"/>
            <a:ext cx="560831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dirty="0" smtClean="0">
                <a:hlinkClick r:id="rId3"/>
              </a:rPr>
              <a:t>www.gymjes.cz</a:t>
            </a:r>
            <a:endParaRPr lang="cs-CZ" sz="6000" dirty="0" smtClean="0"/>
          </a:p>
          <a:p>
            <a:endParaRPr lang="cs-CZ" sz="800" dirty="0" smtClean="0"/>
          </a:p>
          <a:p>
            <a:r>
              <a:rPr lang="cs-CZ" sz="2400" dirty="0" smtClean="0"/>
              <a:t>Na vaše dotazy rádi odpovíme, volejte: </a:t>
            </a:r>
          </a:p>
          <a:p>
            <a:r>
              <a:rPr lang="cs-CZ" sz="2400" dirty="0" smtClean="0"/>
              <a:t>     Šárka Hynková	606 119 498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Antonín Javůrek 778 712 089</a:t>
            </a:r>
          </a:p>
          <a:p>
            <a:r>
              <a:rPr lang="cs-CZ" sz="2400" dirty="0" smtClean="0"/>
              <a:t>     Stanislav Jurník  778 712 091</a:t>
            </a:r>
            <a:r>
              <a:rPr lang="cs-CZ" sz="2400" dirty="0"/>
              <a:t>	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82" y="4931477"/>
            <a:ext cx="1690113" cy="16901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90" y="2813634"/>
            <a:ext cx="1459774" cy="1737826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488315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TĚŠÍME SE NA NOVÉ STUDENTY A JEJICH BUDOUCÍ SPORTOVNÍ I STUDIJNÍ ÚSPĚCHY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54" y="2119867"/>
            <a:ext cx="5731326" cy="4585062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3" y="2119867"/>
            <a:ext cx="5747071" cy="45850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" y="4412398"/>
            <a:ext cx="2337766" cy="13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5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ÁKLADNÍ INFORMACE O OBORU </a:t>
            </a:r>
            <a:br>
              <a:rPr lang="cs-CZ" dirty="0" smtClean="0"/>
            </a:br>
            <a:r>
              <a:rPr lang="cs-CZ" dirty="0" smtClean="0"/>
              <a:t>GYMNÁZIUM SE SPORTOVNÍ PŘÍPRAVOU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182" y="2210937"/>
            <a:ext cx="11923384" cy="4411587"/>
          </a:xfrm>
        </p:spPr>
        <p:txBody>
          <a:bodyPr>
            <a:normAutofit lnSpcReduction="10000"/>
          </a:bodyPr>
          <a:lstStyle/>
          <a:p>
            <a:r>
              <a:rPr lang="cs-CZ" sz="2600" dirty="0" smtClean="0"/>
              <a:t>obor je určen pro sportovně talentované žáky 9. tříd s ambicí trénovat                   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s profesionálními trenéry a soutěžit ve svém sportu</a:t>
            </a:r>
          </a:p>
          <a:p>
            <a:pPr marL="0" indent="0">
              <a:buNone/>
            </a:pPr>
            <a:endParaRPr lang="cs-CZ" sz="2600" dirty="0" smtClean="0"/>
          </a:p>
          <a:p>
            <a:r>
              <a:rPr lang="cs-CZ" sz="2600" dirty="0" smtClean="0"/>
              <a:t>učební plán – 46 hodin týdně, z toho 16 hodin sportovní přípravy,      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ve 3. a 4. ročníku předmět teorie sportovní přípravy – možnost profilové 									maturitní zkoušky</a:t>
            </a:r>
            <a:endParaRPr lang="cs-CZ" sz="2600" dirty="0"/>
          </a:p>
          <a:p>
            <a:r>
              <a:rPr lang="cs-CZ" sz="2600" dirty="0"/>
              <a:t>o</a:t>
            </a:r>
            <a:r>
              <a:rPr lang="cs-CZ" sz="2600" dirty="0" smtClean="0"/>
              <a:t>rientační týdenní rozvrh sport. přípravy – pondělí regenerace, úterý až 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čtvrtek tréninky (včetně dvou ranních), pátek volno (či odjezd na závody)</a:t>
            </a:r>
          </a:p>
          <a:p>
            <a:pPr marL="0" indent="0">
              <a:buNone/>
            </a:pPr>
            <a:endParaRPr lang="cs-CZ" sz="2600" dirty="0" smtClean="0"/>
          </a:p>
          <a:p>
            <a:r>
              <a:rPr lang="cs-CZ" sz="2600" dirty="0" smtClean="0"/>
              <a:t>sportovní soustředění, sportovní kurzy, závodní činnost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508" y="753228"/>
            <a:ext cx="9613861" cy="1080938"/>
          </a:xfrm>
        </p:spPr>
        <p:txBody>
          <a:bodyPr/>
          <a:lstStyle/>
          <a:p>
            <a:r>
              <a:rPr lang="cs-CZ" dirty="0" smtClean="0"/>
              <a:t>NOVÁ SKUPINA NA FACEBOOKU JE TU PRO VÁS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Informace správce </a:t>
            </a:r>
            <a:r>
              <a:rPr lang="cs-CZ" dirty="0" err="1" smtClean="0"/>
              <a:t>fb</a:t>
            </a:r>
            <a:r>
              <a:rPr lang="cs-CZ" dirty="0" smtClean="0"/>
              <a:t> skupiny Mgr. Šárky Hynkové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3200" dirty="0" smtClean="0"/>
              <a:t>               </a:t>
            </a:r>
            <a:r>
              <a:rPr lang="cs-CZ" sz="3600" dirty="0" smtClean="0">
                <a:solidFill>
                  <a:srgbClr val="FFFF00"/>
                </a:solidFill>
              </a:rPr>
              <a:t>www.bit.ly/gymjessportovka</a:t>
            </a:r>
            <a:endParaRPr lang="cs-CZ" sz="3600" dirty="0">
              <a:solidFill>
                <a:srgbClr val="FFFF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10" y="2469504"/>
            <a:ext cx="2891743" cy="28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895" y="753228"/>
            <a:ext cx="9613861" cy="1080938"/>
          </a:xfrm>
        </p:spPr>
        <p:txBody>
          <a:bodyPr/>
          <a:lstStyle/>
          <a:p>
            <a:r>
              <a:rPr lang="cs-CZ" dirty="0" smtClean="0"/>
              <a:t>PŘIJÍMACÍ ŘÍZENÍ PRO ŠKOLNÍ ROK 2022/2023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" y="2194560"/>
            <a:ext cx="11849685" cy="4493623"/>
          </a:xfrm>
        </p:spPr>
        <p:txBody>
          <a:bodyPr>
            <a:normAutofit fontScale="92500"/>
          </a:bodyPr>
          <a:lstStyle/>
          <a:p>
            <a:r>
              <a:rPr lang="cs-CZ" sz="2600" dirty="0" smtClean="0">
                <a:solidFill>
                  <a:srgbClr val="FFFF00"/>
                </a:solidFill>
              </a:rPr>
              <a:t>Přihlášky</a:t>
            </a:r>
            <a:r>
              <a:rPr lang="cs-CZ" sz="2600" dirty="0" smtClean="0"/>
              <a:t> na formuláři do oboru s talentovou zkouškou (modrý tiskopis) </a:t>
            </a:r>
          </a:p>
          <a:p>
            <a:pPr marL="0" indent="0">
              <a:buNone/>
            </a:pPr>
            <a:r>
              <a:rPr lang="cs-CZ" sz="2600" dirty="0" smtClean="0"/>
              <a:t>             – do </a:t>
            </a:r>
            <a:r>
              <a:rPr lang="cs-CZ" sz="2600" dirty="0" smtClean="0"/>
              <a:t>30.11.2022, </a:t>
            </a:r>
            <a:r>
              <a:rPr lang="cs-CZ" sz="2600" dirty="0" smtClean="0"/>
              <a:t>informace </a:t>
            </a:r>
            <a:r>
              <a:rPr lang="cs-CZ" sz="2600" dirty="0"/>
              <a:t>o </a:t>
            </a:r>
            <a:r>
              <a:rPr lang="cs-CZ" sz="2600" dirty="0" smtClean="0"/>
              <a:t>přijímacím řízení </a:t>
            </a:r>
            <a:r>
              <a:rPr lang="cs-CZ" sz="2600" dirty="0"/>
              <a:t>najdete na </a:t>
            </a:r>
            <a:r>
              <a:rPr lang="cs-CZ" sz="2600" dirty="0">
                <a:hlinkClick r:id="rId2"/>
              </a:rPr>
              <a:t>www.gymjes.cz</a:t>
            </a: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r>
              <a:rPr lang="cs-CZ" sz="2600" dirty="0" smtClean="0">
                <a:solidFill>
                  <a:srgbClr val="FFFF00"/>
                </a:solidFill>
              </a:rPr>
              <a:t>Talentová zkouška </a:t>
            </a:r>
            <a:r>
              <a:rPr lang="cs-CZ" sz="2600" dirty="0" smtClean="0"/>
              <a:t>– 3. 1. </a:t>
            </a:r>
            <a:r>
              <a:rPr lang="cs-CZ" sz="2600" dirty="0" smtClean="0"/>
              <a:t>2023 </a:t>
            </a:r>
            <a:r>
              <a:rPr lang="cs-CZ" sz="2600" dirty="0" smtClean="0"/>
              <a:t>(přednostně), náhradní termín 14. 2. </a:t>
            </a:r>
            <a:r>
              <a:rPr lang="cs-CZ" sz="2600" dirty="0" smtClean="0"/>
              <a:t>2023             </a:t>
            </a:r>
            <a:r>
              <a:rPr lang="cs-CZ" sz="2600" dirty="0" smtClean="0"/>
              <a:t>- informace o motorických testech jsou k dispozici na </a:t>
            </a:r>
            <a:r>
              <a:rPr lang="cs-CZ" sz="2600" dirty="0" smtClean="0">
                <a:hlinkClick r:id="rId2"/>
              </a:rPr>
              <a:t>www.gymjes.cz</a:t>
            </a:r>
            <a:endParaRPr lang="cs-CZ" sz="2600" dirty="0" smtClean="0"/>
          </a:p>
          <a:p>
            <a:pPr marL="0" indent="0">
              <a:buNone/>
            </a:pPr>
            <a:endParaRPr lang="cs-CZ" sz="2600" dirty="0" smtClean="0"/>
          </a:p>
          <a:p>
            <a:r>
              <a:rPr lang="cs-CZ" sz="2600" dirty="0" smtClean="0">
                <a:solidFill>
                  <a:srgbClr val="FFFF00"/>
                </a:solidFill>
              </a:rPr>
              <a:t>Jednotné přijímací zkoušky </a:t>
            </a:r>
            <a:r>
              <a:rPr lang="cs-CZ" sz="2600" dirty="0" smtClean="0"/>
              <a:t>(</a:t>
            </a:r>
            <a:r>
              <a:rPr lang="cs-CZ" sz="2600" dirty="0" err="1" smtClean="0"/>
              <a:t>Cermat</a:t>
            </a:r>
            <a:r>
              <a:rPr lang="cs-CZ" sz="2600" dirty="0" smtClean="0"/>
              <a:t>, ČJ a M) – </a:t>
            </a:r>
            <a:r>
              <a:rPr lang="cs-CZ" sz="2600" dirty="0" smtClean="0"/>
              <a:t>13. </a:t>
            </a:r>
            <a:r>
              <a:rPr lang="cs-CZ" sz="2600" dirty="0" smtClean="0"/>
              <a:t>4. </a:t>
            </a:r>
            <a:r>
              <a:rPr lang="cs-CZ" sz="2600" dirty="0" smtClean="0"/>
              <a:t>2023 </a:t>
            </a:r>
            <a:r>
              <a:rPr lang="cs-CZ" sz="2600" dirty="0" smtClean="0"/>
              <a:t>(1. škola)</a:t>
            </a:r>
          </a:p>
          <a:p>
            <a:pPr marL="0" indent="0">
              <a:buNone/>
            </a:pPr>
            <a:r>
              <a:rPr lang="cs-CZ" sz="2600" dirty="0"/>
              <a:t>	</a:t>
            </a:r>
            <a:r>
              <a:rPr lang="cs-CZ" sz="2600" dirty="0" smtClean="0"/>
              <a:t>				                	 - </a:t>
            </a:r>
            <a:r>
              <a:rPr lang="cs-CZ" sz="2600" dirty="0" smtClean="0"/>
              <a:t>14. </a:t>
            </a:r>
            <a:r>
              <a:rPr lang="cs-CZ" sz="2600" dirty="0" smtClean="0"/>
              <a:t>4. </a:t>
            </a:r>
            <a:r>
              <a:rPr lang="cs-CZ" sz="2600" dirty="0" smtClean="0"/>
              <a:t>2023 </a:t>
            </a:r>
            <a:r>
              <a:rPr lang="cs-CZ" sz="2600" dirty="0" smtClean="0"/>
              <a:t>(2. škola) </a:t>
            </a:r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r>
              <a:rPr lang="cs-CZ" sz="2700" b="1" i="1" dirty="0" smtClean="0">
                <a:solidFill>
                  <a:srgbClr val="FFFF00"/>
                </a:solidFill>
              </a:rPr>
              <a:t>Srdečně Vás zveme na Den otevřených dveří Gymnázia Jeseník </a:t>
            </a:r>
            <a:r>
              <a:rPr lang="cs-CZ" sz="2700" b="1" i="1" dirty="0" smtClean="0">
                <a:solidFill>
                  <a:srgbClr val="FFFF00"/>
                </a:solidFill>
              </a:rPr>
              <a:t>1. 2. 2023  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INFORMACE </a:t>
            </a:r>
            <a:br>
              <a:rPr lang="cs-CZ" dirty="0" smtClean="0"/>
            </a:br>
            <a:r>
              <a:rPr lang="cs-CZ" dirty="0" smtClean="0"/>
              <a:t>KMENOVÉ SPORTY, TRENÉŘI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0" y="2491618"/>
            <a:ext cx="10142355" cy="3599316"/>
          </a:xfrm>
        </p:spPr>
        <p:txBody>
          <a:bodyPr>
            <a:normAutofit lnSpcReduction="1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Běžecké lyžování </a:t>
            </a:r>
            <a:r>
              <a:rPr lang="cs-CZ" dirty="0" smtClean="0"/>
              <a:t>– Květoslav Žalčík, Michal </a:t>
            </a:r>
            <a:r>
              <a:rPr lang="cs-CZ" dirty="0" err="1" smtClean="0"/>
              <a:t>Kautz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         Mgr. Jiří Pavelka, Rostislav Sedláček</a:t>
            </a:r>
          </a:p>
          <a:p>
            <a:endParaRPr lang="cs-CZ" dirty="0" smtClean="0"/>
          </a:p>
          <a:p>
            <a:r>
              <a:rPr lang="cs-CZ" b="1" dirty="0" smtClean="0">
                <a:solidFill>
                  <a:srgbClr val="FFFF00"/>
                </a:solidFill>
              </a:rPr>
              <a:t>Alpské lyžování </a:t>
            </a:r>
            <a:r>
              <a:rPr lang="cs-CZ" dirty="0" smtClean="0"/>
              <a:t>– Mgr. Alena Danihelková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Cyklistika</a:t>
            </a:r>
            <a:r>
              <a:rPr lang="cs-CZ" dirty="0" smtClean="0"/>
              <a:t> – Rostislav Brokeš, </a:t>
            </a:r>
            <a:r>
              <a:rPr lang="cs-CZ" dirty="0" smtClean="0"/>
              <a:t>Lucie </a:t>
            </a:r>
            <a:r>
              <a:rPr lang="cs-CZ" dirty="0" err="1" smtClean="0"/>
              <a:t>Ditmarová</a:t>
            </a:r>
            <a:r>
              <a:rPr lang="cs-CZ" dirty="0" smtClean="0"/>
              <a:t>, Ondřej Taraba</a:t>
            </a:r>
          </a:p>
          <a:p>
            <a:endParaRPr lang="cs-CZ" b="1" dirty="0" smtClean="0">
              <a:solidFill>
                <a:srgbClr val="FFFF00"/>
              </a:solidFill>
            </a:endParaRPr>
          </a:p>
          <a:p>
            <a:r>
              <a:rPr lang="cs-CZ" b="1" dirty="0" smtClean="0">
                <a:solidFill>
                  <a:srgbClr val="FFFF00"/>
                </a:solidFill>
              </a:rPr>
              <a:t>Sportovní lezení </a:t>
            </a:r>
            <a:r>
              <a:rPr lang="cs-CZ" dirty="0" smtClean="0"/>
              <a:t>– Mgr. Veronika Honsová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60" y="2148113"/>
            <a:ext cx="1303606" cy="13036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30" y="3352832"/>
            <a:ext cx="2876672" cy="8727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89" y="4568358"/>
            <a:ext cx="1036971" cy="10369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05" y="5463380"/>
            <a:ext cx="1183709" cy="9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TŘÍDNÍCH UČITELŮ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251" y="2268634"/>
            <a:ext cx="11512341" cy="4046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Mgr. Šárka Hynková – třídní učitelka předloňských maturantů </a:t>
            </a:r>
          </a:p>
          <a:p>
            <a:pPr marL="0" indent="0">
              <a:buNone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                               a letošní „sportovní“ třídy </a:t>
            </a:r>
            <a:r>
              <a:rPr lang="cs-CZ" dirty="0" smtClean="0">
                <a:solidFill>
                  <a:srgbClr val="FFFF00"/>
                </a:solidFill>
              </a:rPr>
              <a:t>4.B</a:t>
            </a:r>
            <a:endParaRPr lang="cs-CZ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Zkušenosti s výukou studentů oboru GSP:</a:t>
            </a:r>
            <a:endParaRPr lang="cs-CZ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cs-CZ" dirty="0" smtClean="0"/>
              <a:t>• vynikající kolektiv, všichni mají stejný zájem – sport</a:t>
            </a:r>
          </a:p>
          <a:p>
            <a:pPr marL="0" indent="0">
              <a:buNone/>
            </a:pPr>
            <a:r>
              <a:rPr lang="cs-CZ" dirty="0" smtClean="0"/>
              <a:t>• soutěživost studentů se odráží nejen na poli sportovním, ale i při vzdělávání</a:t>
            </a:r>
          </a:p>
          <a:p>
            <a:pPr marL="0" indent="0">
              <a:buNone/>
            </a:pPr>
            <a:r>
              <a:rPr lang="cs-CZ" dirty="0" smtClean="0"/>
              <a:t>• úspěšná kombinace studia a sportu, naši absolventi první sportovní třídy studují medicínu, psychologii, učitelství, fyzioterapii, politologii a mnohé další obory</a:t>
            </a:r>
          </a:p>
          <a:p>
            <a:pPr marL="0" indent="0">
              <a:buNone/>
            </a:pPr>
            <a:r>
              <a:rPr lang="cs-CZ" dirty="0" smtClean="0"/>
              <a:t>• spousta společných zážitků – sportovní soustředění, školní výlety, vodácké, lyžařské a cyklistické kurzy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Některé sportovní úspěchy našich studentů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1509" y="2083654"/>
            <a:ext cx="9613861" cy="3599316"/>
          </a:xfrm>
        </p:spPr>
        <p:txBody>
          <a:bodyPr/>
          <a:lstStyle/>
          <a:p>
            <a:r>
              <a:rPr lang="cs-CZ" dirty="0" smtClean="0"/>
              <a:t>Eliška </a:t>
            </a:r>
            <a:r>
              <a:rPr lang="cs-CZ" dirty="0" err="1" smtClean="0"/>
              <a:t>Bartuňková</a:t>
            </a:r>
            <a:r>
              <a:rPr lang="cs-CZ" dirty="0" smtClean="0"/>
              <a:t> – BMX, 7. místo na LOH mládeže v Buenos Aires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4" y="2570284"/>
            <a:ext cx="6079002" cy="40526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5" y="2570284"/>
            <a:ext cx="4052668" cy="40526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Některé sportovní úspěchy našich studentů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097722"/>
            <a:ext cx="11295974" cy="3599316"/>
          </a:xfrm>
        </p:spPr>
        <p:txBody>
          <a:bodyPr/>
          <a:lstStyle/>
          <a:p>
            <a:r>
              <a:rPr lang="cs-CZ" dirty="0" smtClean="0"/>
              <a:t>Filip Řeha – člen juniorské reprezentace ČR v cyklistice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2565947"/>
            <a:ext cx="6152270" cy="40951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73" y="2564262"/>
            <a:ext cx="5792222" cy="40967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66" y="620597"/>
            <a:ext cx="1524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730</TotalTime>
  <Words>576</Words>
  <Application>Microsoft Office PowerPoint</Application>
  <PresentationFormat>Širokoúhlá obrazovka</PresentationFormat>
  <Paragraphs>97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Arial</vt:lpstr>
      <vt:lpstr>Trebuchet MS</vt:lpstr>
      <vt:lpstr>Berlín</vt:lpstr>
      <vt:lpstr>INFORMAČNÍ DEN </vt:lpstr>
      <vt:lpstr>VÍTÁME VÁS NA GYMNÁZIU JESENÍK!</vt:lpstr>
      <vt:lpstr>ZÁKLADNÍ INFORMACE O OBORU  GYMNÁZIUM SE SPORTOVNÍ PŘÍPRAVOU</vt:lpstr>
      <vt:lpstr>NOVÁ SKUPINA NA FACEBOOKU JE TU PRO VÁS</vt:lpstr>
      <vt:lpstr>PŘIJÍMACÍ ŘÍZENÍ PRO ŠKOLNÍ ROK 2022/2023</vt:lpstr>
      <vt:lpstr>ZÁKLADNÍ INFORMACE  KMENOVÉ SPORTY, TRENÉŘI</vt:lpstr>
      <vt:lpstr>ZKUŠENOSTI TŘÍDNÍCH UČITELŮ </vt:lpstr>
      <vt:lpstr>Některé sportovní úspěchy našich studentů</vt:lpstr>
      <vt:lpstr>Některé sportovní úspěchy našich studentů</vt:lpstr>
      <vt:lpstr>Některé sportovní úspěchy našich studentů</vt:lpstr>
      <vt:lpstr>Některé sportovní úspěchy našich studentů</vt:lpstr>
      <vt:lpstr>Některé sportovní úspěchy našich studentů</vt:lpstr>
      <vt:lpstr>Některé sportovní úspěchy našich studentů</vt:lpstr>
      <vt:lpstr>Některé sportovní úspěchy našich studentů</vt:lpstr>
      <vt:lpstr>Některé sportovní úspěchy našich studentů</vt:lpstr>
      <vt:lpstr>Některé sportovní úspěchy našich studentů</vt:lpstr>
      <vt:lpstr>NYNÍ VÁS ZVEME NA MALOU FOTOPROHLÍDKU ŠKOLY, SPORTOVIŠŤ I DOMOVA MLÁDEŽE</vt:lpstr>
      <vt:lpstr>NOVÉ ŠKOLNÍ HŘIŠTĚ S BOULDERINGOVOU STĚNOU</vt:lpstr>
      <vt:lpstr>NAŠE TĚLOCVIČNY</vt:lpstr>
      <vt:lpstr>ŠKOLNÍ BUFET</vt:lpstr>
      <vt:lpstr>NOVÉ LABORATOŘE FYZIKY, CHEMIE, ROBOTIKY</vt:lpstr>
      <vt:lpstr>DOMOV MLÁDEŽE SOŠ STROJ. A STAV. JESENÍK</vt:lpstr>
      <vt:lpstr>DOTAZY RODIČŮ A UCHAZEČŮ</vt:lpstr>
      <vt:lpstr>TĚŠÍME SE NA NOVÉ STUDENTY A JEJICH BUDOUCÍ SPORTOVNÍ I STUDIJNÍ ÚSPĚCHY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DEN </dc:title>
  <dc:creator>Stanislav Jurník</dc:creator>
  <cp:lastModifiedBy>Stanislav Jurník</cp:lastModifiedBy>
  <cp:revision>85</cp:revision>
  <dcterms:created xsi:type="dcterms:W3CDTF">2018-11-22T06:49:15Z</dcterms:created>
  <dcterms:modified xsi:type="dcterms:W3CDTF">2022-10-14T07:24:24Z</dcterms:modified>
</cp:coreProperties>
</file>